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25883ab7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25883ab7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3826331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3826331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38263315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38263315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38263315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38263315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38263315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38263315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25883ab7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25883ab7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25883ab7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25883ab7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4164ca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4164ca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4164ca2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4164ca2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4164ca2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4164ca2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164ca20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164ca2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25883ab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25883ab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25883ab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25883ab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25883ab7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25883ab7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I6Q-vc3IubYjOAVbfLyJV4ezTSLkGzAK/view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rJP0ZNoz97AvHxfpyBrKMDeMXBuZA6Iv/view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6YqfLigbH9hUgM39pEdxb3dUk-H_YYkM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Agent Based Modeling (ABM)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1297500" y="622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individually-owned variables and instructions, respectively</a:t>
            </a:r>
            <a:endParaRPr/>
          </a:p>
        </p:txBody>
      </p:sp>
      <p:sp>
        <p:nvSpPr>
          <p:cNvPr id="287" name="Google Shape;28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en-GB" sz="1500">
                <a:solidFill>
                  <a:srgbClr val="FFFFFF"/>
                </a:solidFill>
              </a:rPr>
              <a:t>Examples of individually-owned variables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en-GB" sz="1500">
                <a:solidFill>
                  <a:srgbClr val="FFFFFF"/>
                </a:solidFill>
              </a:rPr>
              <a:t>Strategy (a number)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en-GB" sz="1500">
                <a:solidFill>
                  <a:srgbClr val="FFFFFF"/>
                </a:solidFill>
              </a:rPr>
              <a:t>Payoff (a number)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en-GB" sz="1500">
                <a:solidFill>
                  <a:srgbClr val="FFFFFF"/>
                </a:solidFill>
              </a:rPr>
              <a:t>My-coagents (set of agents with whom this agent interacts with)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-"/>
            </a:pPr>
            <a:r>
              <a:rPr lang="en-GB" sz="1500">
                <a:solidFill>
                  <a:srgbClr val="FFFFFF"/>
                </a:solidFill>
              </a:rPr>
              <a:t>Color (color of this agent)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-GB" sz="1500">
                <a:solidFill>
                  <a:srgbClr val="FFFFFF"/>
                </a:solidFill>
              </a:rPr>
              <a:t>Examples of instructions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-GB" sz="1500">
                <a:solidFill>
                  <a:srgbClr val="FFFFFF"/>
                </a:solidFill>
              </a:rPr>
              <a:t>To play (play a certain game with my-coplagents and set the payoff appropriately)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-GB" sz="1500">
                <a:solidFill>
                  <a:srgbClr val="FFFFFF"/>
                </a:solidFill>
              </a:rPr>
              <a:t>To update-strategy (revise strategy according to a certain revision rule)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-"/>
            </a:pPr>
            <a:r>
              <a:rPr lang="en-GB" sz="1500">
                <a:solidFill>
                  <a:srgbClr val="FFFFFF"/>
                </a:solidFill>
              </a:rPr>
              <a:t>To update-color (set color according to strategy)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1297500" y="622350"/>
            <a:ext cx="7038900" cy="64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In Today’s Workshop:</a:t>
            </a:r>
            <a:r>
              <a:rPr lang="en-GB">
                <a:solidFill>
                  <a:srgbClr val="3D85C6"/>
                </a:solidFill>
              </a:rPr>
              <a:t> Tumor Model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293" name="Google Shape;2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688" y="1192650"/>
            <a:ext cx="6416623" cy="379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12213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Stem Cells and Tumors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99" name="Google Shape;299;p28"/>
          <p:cNvSpPr txBox="1"/>
          <p:nvPr>
            <p:ph idx="1" type="body"/>
          </p:nvPr>
        </p:nvSpPr>
        <p:spPr>
          <a:xfrm>
            <a:off x="290450" y="1307850"/>
            <a:ext cx="3912600" cy="31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600"/>
              <a:buChar char="●"/>
            </a:pPr>
            <a:r>
              <a:rPr lang="en-GB" sz="1600">
                <a:solidFill>
                  <a:srgbClr val="073763"/>
                </a:solidFill>
              </a:rPr>
              <a:t>Stem cells are cells with the potential to develop into many different types of cells in the body.</a:t>
            </a:r>
            <a:endParaRPr sz="1600">
              <a:solidFill>
                <a:srgbClr val="073763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600"/>
              <a:buChar char="●"/>
            </a:pPr>
            <a:r>
              <a:rPr lang="en-GB" sz="1600">
                <a:solidFill>
                  <a:srgbClr val="073763"/>
                </a:solidFill>
              </a:rPr>
              <a:t>Through accumulation of mutations over time, uncontrolled cell divisions in the stem cells can cause </a:t>
            </a:r>
            <a:r>
              <a:rPr b="1" lang="en-GB" sz="1600">
                <a:solidFill>
                  <a:srgbClr val="073763"/>
                </a:solidFill>
              </a:rPr>
              <a:t>cancer</a:t>
            </a:r>
            <a:r>
              <a:rPr lang="en-GB" sz="1600">
                <a:solidFill>
                  <a:srgbClr val="073763"/>
                </a:solidFill>
              </a:rPr>
              <a:t>.</a:t>
            </a:r>
            <a:endParaRPr sz="1600">
              <a:solidFill>
                <a:srgbClr val="073763"/>
              </a:solidFill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33" y="1339491"/>
            <a:ext cx="4531215" cy="31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12213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Types of Stem Cell Divisions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306" name="Google Shape;3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863" y="1376799"/>
            <a:ext cx="7216175" cy="33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12213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D85C6"/>
                </a:solidFill>
              </a:rPr>
              <a:t>Smoking and Lung Cancer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1039500" y="1434375"/>
            <a:ext cx="3703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1650"/>
              <a:buChar char="●"/>
            </a:pPr>
            <a:r>
              <a:rPr lang="en-GB" sz="1650">
                <a:solidFill>
                  <a:srgbClr val="073763"/>
                </a:solidFill>
              </a:rPr>
              <a:t>Tobacco smoke </a:t>
            </a:r>
            <a:r>
              <a:rPr lang="en-GB" sz="1650">
                <a:solidFill>
                  <a:srgbClr val="073763"/>
                </a:solidFill>
              </a:rPr>
              <a:t>contains at least 60 carcinogen chemicals.</a:t>
            </a:r>
            <a:endParaRPr sz="1650">
              <a:solidFill>
                <a:srgbClr val="073763"/>
              </a:solidFill>
            </a:endParaRPr>
          </a:p>
          <a:p>
            <a:pPr indent="-333375" lvl="0" marL="457200" rtl="0" algn="l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650"/>
              <a:buChar char="●"/>
            </a:pPr>
            <a:r>
              <a:rPr lang="en-GB" sz="1650">
                <a:solidFill>
                  <a:srgbClr val="073763"/>
                </a:solidFill>
              </a:rPr>
              <a:t>These chemicals cause mutations in cells that drive cancer genes to become active and lead to tumorigenesis. </a:t>
            </a:r>
            <a:endParaRPr sz="1650">
              <a:solidFill>
                <a:srgbClr val="073763"/>
              </a:solidFill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200" y="1308650"/>
            <a:ext cx="3520826" cy="352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12213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Bonus:</a:t>
            </a:r>
            <a:r>
              <a:rPr lang="en-GB"/>
              <a:t> A Canonical ABM Example</a:t>
            </a:r>
            <a:endParaRPr/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4080450" y="1567550"/>
            <a:ext cx="4681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133 blue agents, 133 orange agents who live in a 2-dimension grid made up of 20x20 cells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Agents initialize at a random location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The ‘neighborhood’ of a cell is defined by the eight neighboring cells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Agents may be happy or unhappy.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Happy if the proportion of other agents of its same color in its neighbourhood is greater than or equal to a certain threshold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Otherwise, unhappy</a:t>
            </a:r>
            <a:endParaRPr sz="1600"/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247" y="1567550"/>
            <a:ext cx="3052724" cy="30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>
            <p:ph type="title"/>
          </p:nvPr>
        </p:nvSpPr>
        <p:spPr>
          <a:xfrm>
            <a:off x="12975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Canonical Example Continued</a:t>
            </a:r>
            <a:endParaRPr/>
          </a:p>
        </p:txBody>
      </p:sp>
      <p:sp>
        <p:nvSpPr>
          <p:cNvPr id="326" name="Google Shape;326;p32"/>
          <p:cNvSpPr txBox="1"/>
          <p:nvPr>
            <p:ph idx="1" type="body"/>
          </p:nvPr>
        </p:nvSpPr>
        <p:spPr>
          <a:xfrm>
            <a:off x="4469600" y="1644963"/>
            <a:ext cx="353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Every iteration, one unhappy agent is randomly selected to move to a random empty cell in the lattice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For example, let’s take a look at the two agents on circled on the left here</a:t>
            </a:r>
            <a:endParaRPr sz="1600"/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247" y="1567550"/>
            <a:ext cx="3052724" cy="30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type="title"/>
          </p:nvPr>
        </p:nvSpPr>
        <p:spPr>
          <a:xfrm>
            <a:off x="1297500" y="622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IO Variables and Instructions of Agents in our Example</a:t>
            </a:r>
            <a:endParaRPr/>
          </a:p>
        </p:txBody>
      </p:sp>
      <p:sp>
        <p:nvSpPr>
          <p:cNvPr id="333" name="Google Shape;333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IO VARIABLES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i="1" lang="en-GB" sz="1600"/>
              <a:t>Color</a:t>
            </a:r>
            <a:r>
              <a:rPr lang="en-GB" sz="1600"/>
              <a:t>: either blue or orange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i="1" lang="en-GB" sz="1600"/>
              <a:t>(x,y)-coordinates</a:t>
            </a:r>
            <a:r>
              <a:rPr lang="en-GB" sz="1600"/>
              <a:t>: determines the agent’s location on the grid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i="1" lang="en-GB" sz="1600"/>
              <a:t>Happy?</a:t>
            </a:r>
            <a:r>
              <a:rPr lang="en-GB" sz="1600"/>
              <a:t>: indicates whether the agent is happy or not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INSTRUCTIONS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i="1" lang="en-GB" sz="1600"/>
              <a:t>To move</a:t>
            </a:r>
            <a:r>
              <a:rPr lang="en-GB" sz="1600"/>
              <a:t>: to change the agent’s location to a random empty cell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i="1" lang="en-GB" sz="1600"/>
              <a:t>To update-happiness</a:t>
            </a:r>
            <a:r>
              <a:rPr lang="en-GB" sz="1600"/>
              <a:t>: allows the agents to update their individually owned variable </a:t>
            </a:r>
            <a:r>
              <a:rPr i="1" lang="en-GB" sz="1600"/>
              <a:t>happy?</a:t>
            </a:r>
            <a:endParaRPr i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 to Simulation Itself</a:t>
            </a:r>
            <a:endParaRPr/>
          </a:p>
        </p:txBody>
      </p:sp>
      <p:pic>
        <p:nvPicPr>
          <p:cNvPr id="339" name="Google Shape;339;p34" title="abm_vi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675" y="14602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5378100" y="1460250"/>
            <a:ext cx="2958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Society where agents require at least 60% of their neighbors to be of the same color in order to be happy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12975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Threshold</a:t>
            </a:r>
            <a:endParaRPr/>
          </a:p>
        </p:txBody>
      </p:sp>
      <p:pic>
        <p:nvPicPr>
          <p:cNvPr id="346" name="Google Shape;346;p35" title="abm_vid_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650" y="1307850"/>
            <a:ext cx="695734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485375" y="7330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Agent Based Modeling??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659775" y="1626313"/>
            <a:ext cx="4678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ABM is a methodology that is used to build formal models of real-world systems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Where these systems are made up by </a:t>
            </a:r>
            <a:r>
              <a:rPr i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individual units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Atoms, cells, animals, humans, institutions...etc.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</a:t>
            </a:r>
            <a:r>
              <a:rPr i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individual units</a:t>
            </a: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repeatedly interact among themselves and/or their environment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00" y="1837200"/>
            <a:ext cx="3703050" cy="19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/>
          <p:nvPr>
            <p:ph type="title"/>
          </p:nvPr>
        </p:nvSpPr>
        <p:spPr>
          <a:xfrm>
            <a:off x="12213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 Weaker Threshold</a:t>
            </a:r>
            <a:endParaRPr/>
          </a:p>
        </p:txBody>
      </p:sp>
      <p:pic>
        <p:nvPicPr>
          <p:cNvPr id="352" name="Google Shape;352;p36" title="abm_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00" y="1455775"/>
            <a:ext cx="458617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320250" y="644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i="1" lang="en-GB"/>
              <a:t>Essence</a:t>
            </a:r>
            <a:r>
              <a:rPr lang="en-GB"/>
              <a:t> of ABM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376900" y="1489200"/>
            <a:ext cx="7169100" cy="25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 what makes Agent Based Modeling Different from other Formal Model Methodologies?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The defining feature of the ABM ‘approach’ is that it establishes direct and explicit correspondence…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Between the individual units in the target system to be modeled, and the parts of the model that represent these units (i.e.) the agents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Between the interactions of individual units in the target system and the interactions of corresponding agents in the model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747525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what I just said with a picture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163" y="1509225"/>
            <a:ext cx="5415674" cy="30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Thus...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4270575" y="14671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 ABM, the individuals units of the system and their repeated interactions are </a:t>
            </a:r>
            <a:r>
              <a:rPr i="1" lang="en-GB" sz="1600"/>
              <a:t>explicitly</a:t>
            </a:r>
            <a:r>
              <a:rPr lang="en-GB" sz="1600"/>
              <a:t> and </a:t>
            </a:r>
            <a:r>
              <a:rPr i="1" lang="en-GB" sz="1600"/>
              <a:t>individually</a:t>
            </a:r>
            <a:r>
              <a:rPr lang="en-GB" sz="1600"/>
              <a:t> represented in the model.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Beyond this...no further assumptions!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75" y="1543775"/>
            <a:ext cx="3111175" cy="33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Benefits of ABM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1643750"/>
            <a:ext cx="67704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i="1" lang="en-GB" sz="1600">
                <a:solidFill>
                  <a:srgbClr val="FFFFFF"/>
                </a:solidFill>
              </a:rPr>
              <a:t>Flexibility - </a:t>
            </a:r>
            <a:r>
              <a:rPr lang="en-GB" sz="1600">
                <a:solidFill>
                  <a:srgbClr val="FFFFFF"/>
                </a:solidFill>
              </a:rPr>
              <a:t>in principle, you can make your agent-based model as complex as you wish.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i="1" lang="en-GB" sz="1600">
                <a:solidFill>
                  <a:srgbClr val="FFFFFF"/>
                </a:solidFill>
              </a:rPr>
              <a:t>Captures Emergent Phenomena</a:t>
            </a:r>
            <a:r>
              <a:rPr lang="en-GB" sz="1600">
                <a:solidFill>
                  <a:srgbClr val="FFFFFF"/>
                </a:solidFill>
              </a:rPr>
              <a:t> - emergent phenomena result from the interactions of individual entities.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i="1" lang="en-GB" sz="1600">
                <a:solidFill>
                  <a:srgbClr val="FFFFFF"/>
                </a:solidFill>
              </a:rPr>
              <a:t>Provides  a natural description of a system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69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Emergent Phenomena 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618675" y="1474375"/>
            <a:ext cx="462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Emergent Phenomenon result from the interactions between individuals beings.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 By definition, they are greater than the sum of their parts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Emergent phenomenon can have properties that are decoupled from the properties of the parts.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ABM by its nature, is the canonical approach to modeling emergent phenomena. </a:t>
            </a:r>
            <a:endParaRPr sz="1600"/>
          </a:p>
        </p:txBody>
      </p: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375" y="1612638"/>
            <a:ext cx="3594826" cy="241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1221300" y="774750"/>
            <a:ext cx="7555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to use ABM for Emergent Phenomena	</a:t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1092425" y="1567550"/>
            <a:ext cx="327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Individual Behavior is nonlinear and can be characterized by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If-then rules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Nonlinear coupling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Individual behavior exhibits memory, path-dependence, non-markovian behavior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025" y="1567550"/>
            <a:ext cx="4572001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1297500" y="774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 agent?</a:t>
            </a:r>
            <a:endParaRPr/>
          </a:p>
        </p:txBody>
      </p:sp>
      <p:sp>
        <p:nvSpPr>
          <p:cNvPr id="280" name="Google Shape;280;p25"/>
          <p:cNvSpPr txBox="1"/>
          <p:nvPr/>
        </p:nvSpPr>
        <p:spPr>
          <a:xfrm>
            <a:off x="1054800" y="1566550"/>
            <a:ext cx="5602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Agents can be thought of as decision-makers in our model.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Human, non-human, animals, institutions, firms, etc.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Agents have </a:t>
            </a:r>
            <a:r>
              <a:rPr i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individually-owned variables</a:t>
            </a: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which describe their internal state (e.g. a strategy)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They are able to conduct certain computations or tasks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Instructions are sometimes called decision rules, or rules of behavior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Most often imply some kind of interaction with the other agents or with the environment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550" y="1390700"/>
            <a:ext cx="2089501" cy="32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